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63" r:id="rId7"/>
    <p:sldId id="264" r:id="rId8"/>
    <p:sldId id="260" r:id="rId9"/>
    <p:sldId id="267" r:id="rId10"/>
    <p:sldId id="266" r:id="rId11"/>
    <p:sldId id="268" r:id="rId12"/>
    <p:sldId id="265" r:id="rId13"/>
    <p:sldId id="269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24/10/2017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512" y="188640"/>
            <a:ext cx="4104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1F497C"/>
                </a:solidFill>
                <a:latin typeface="ComicSansMS-Bold"/>
              </a:rPr>
              <a:t>CONCEPTO DE MOBILE LEARNING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178578" y="764704"/>
            <a:ext cx="87484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1F497C"/>
                </a:solidFill>
                <a:latin typeface="ComicSansMS"/>
              </a:rPr>
              <a:t>Según Brazuelo F. y Gallego D. (2011), podemos definir el Mobile Learning como la modalidad educativa que facilita la </a:t>
            </a:r>
            <a:r>
              <a:rPr lang="es-ES" dirty="0" smtClean="0">
                <a:solidFill>
                  <a:srgbClr val="1F497C"/>
                </a:solidFill>
                <a:latin typeface="ComicSansMS"/>
              </a:rPr>
              <a:t>construcción del </a:t>
            </a:r>
            <a:r>
              <a:rPr lang="es-ES" dirty="0">
                <a:solidFill>
                  <a:srgbClr val="1F497C"/>
                </a:solidFill>
                <a:latin typeface="ComicSansMS"/>
              </a:rPr>
              <a:t>conocimiento, la resolución de problemas de aprendizaje y el desarrollo de destrezas o habilidades diversas de forma </a:t>
            </a:r>
            <a:r>
              <a:rPr lang="es-ES" dirty="0" smtClean="0">
                <a:solidFill>
                  <a:srgbClr val="1F497C"/>
                </a:solidFill>
                <a:latin typeface="ComicSansMS"/>
              </a:rPr>
              <a:t>autónoma y </a:t>
            </a:r>
            <a:r>
              <a:rPr lang="es-ES" dirty="0">
                <a:solidFill>
                  <a:srgbClr val="1F497C"/>
                </a:solidFill>
                <a:latin typeface="ComicSansMS"/>
              </a:rPr>
              <a:t>ubicua gracias a la mediación de dispositivos móviles portables.</a:t>
            </a:r>
          </a:p>
          <a:p>
            <a:endParaRPr lang="es-ES" dirty="0" smtClean="0">
              <a:solidFill>
                <a:srgbClr val="1F497C"/>
              </a:solidFill>
              <a:latin typeface="ComicSansMS"/>
            </a:endParaRPr>
          </a:p>
          <a:p>
            <a:r>
              <a:rPr lang="es-ES" dirty="0" smtClean="0">
                <a:solidFill>
                  <a:srgbClr val="1F497C"/>
                </a:solidFill>
                <a:latin typeface="ComicSansMS"/>
              </a:rPr>
              <a:t>Otras </a:t>
            </a:r>
            <a:r>
              <a:rPr lang="es-ES" dirty="0">
                <a:solidFill>
                  <a:srgbClr val="1F497C"/>
                </a:solidFill>
                <a:latin typeface="ComicSansMS"/>
              </a:rPr>
              <a:t>aportaciones interesantes:</a:t>
            </a:r>
          </a:p>
          <a:p>
            <a:r>
              <a:rPr lang="es-ES" dirty="0">
                <a:solidFill>
                  <a:srgbClr val="E46C0A"/>
                </a:solidFill>
                <a:latin typeface="SymbolMT"/>
              </a:rPr>
              <a:t>• </a:t>
            </a:r>
            <a:r>
              <a:rPr lang="es-ES" dirty="0">
                <a:solidFill>
                  <a:srgbClr val="1F497C"/>
                </a:solidFill>
                <a:latin typeface="ComicSansMS"/>
              </a:rPr>
              <a:t>Según (Fumero Reverón, en telos, 2010, el Mobile Learning es una “ESCUELA EN EL BOLSILLO”.</a:t>
            </a:r>
          </a:p>
          <a:p>
            <a:r>
              <a:rPr lang="es-ES" dirty="0">
                <a:solidFill>
                  <a:srgbClr val="E46C0A"/>
                </a:solidFill>
                <a:latin typeface="SymbolMT"/>
              </a:rPr>
              <a:t>• </a:t>
            </a:r>
            <a:r>
              <a:rPr lang="es-ES" dirty="0">
                <a:solidFill>
                  <a:srgbClr val="1F497C"/>
                </a:solidFill>
                <a:latin typeface="ComicSansMS"/>
              </a:rPr>
              <a:t>Según (O´Malley et al. (2003), el Mobile Learning es “…cualquier tipo de aprendizaje que se produce cuando el alumno no se</a:t>
            </a:r>
          </a:p>
          <a:p>
            <a:r>
              <a:rPr lang="es-ES" dirty="0">
                <a:solidFill>
                  <a:srgbClr val="1F497C"/>
                </a:solidFill>
                <a:latin typeface="ComicSansMS"/>
              </a:rPr>
              <a:t>encuentra en una ubicación fija y predeterminada; o de aprendizaje que se produce cuando el alumno se aprovecha de las</a:t>
            </a:r>
          </a:p>
          <a:p>
            <a:r>
              <a:rPr lang="es-ES" dirty="0">
                <a:solidFill>
                  <a:srgbClr val="1F497C"/>
                </a:solidFill>
                <a:latin typeface="ComicSansMS"/>
              </a:rPr>
              <a:t>oportunidades de aprendizaje que ofrecen las tecnologías móviles”.</a:t>
            </a:r>
          </a:p>
          <a:p>
            <a:r>
              <a:rPr lang="es-ES" dirty="0">
                <a:solidFill>
                  <a:srgbClr val="E46C0A"/>
                </a:solidFill>
                <a:latin typeface="SymbolMT"/>
              </a:rPr>
              <a:t>• </a:t>
            </a:r>
            <a:r>
              <a:rPr lang="es-ES" dirty="0">
                <a:solidFill>
                  <a:srgbClr val="1F497C"/>
                </a:solidFill>
                <a:latin typeface="ComicSansMS"/>
              </a:rPr>
              <a:t>Según Mike Sharples, “el aprendizaje móvil puede ser definido como los procesos para alcanzar el conocimiento a través de</a:t>
            </a:r>
          </a:p>
          <a:p>
            <a:r>
              <a:rPr lang="es-ES" dirty="0">
                <a:solidFill>
                  <a:srgbClr val="1F497C"/>
                </a:solidFill>
                <a:latin typeface="ComicSansMS"/>
              </a:rPr>
              <a:t>la exploración y de la conversación en múltiples contextos entre las personas y con tecnologías interactivas”.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419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3528" y="836712"/>
            <a:ext cx="88204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REALIDAD AUMENTADA</a:t>
            </a:r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: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Se puede definir la realidad aumentada (RA) como la visión que obtenemos de una imagen real tras incorporarle elementos virtuales. Con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la tecnología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necesaria (soporte y software) podemos obtener información de un objeto, únicamente con acercar el dispositivo. Combina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elementosreales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y virtuales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Usos </a:t>
            </a:r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Educativos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•Favorece la comunicación a través del entorno de los usuarios.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•Entornos físicos enriquecidos.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•Simuladores asistidos.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•Literatura personalizada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endParaRPr lang="es-ES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676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3528" y="332656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PRINCIPIOS DIDACTICOS EN EL MOBILE </a:t>
            </a:r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LEARNING</a:t>
            </a:r>
            <a:endParaRPr lang="es-ES" b="1" dirty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endParaRPr lang="es-ES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 Es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necesario una </a:t>
            </a:r>
            <a:r>
              <a:rPr lang="es-ES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planificación docente previa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que integre los dispositivos móviles en determinadas actividades. Se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recomiendadesarrollar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un marco teórico que explote las posibilidades del ML: ubicuidad, GPS, RA, APPS, interacción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es-ES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endParaRPr lang="es-ES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Algunas recomendaciones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para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la </a:t>
            </a:r>
            <a:r>
              <a:rPr lang="es-ES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implementación en el </a:t>
            </a:r>
            <a:r>
              <a:rPr lang="es-ES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aula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son:</a:t>
            </a:r>
          </a:p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Definir el objetivo de aprendizaje que se quiere alcanzar.</a:t>
            </a:r>
          </a:p>
          <a:p>
            <a:pPr marL="354013" indent="-354013"/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   • Sobre este particular, hay que ser conscientes que la tecnología permite la creación de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nuevas tareas que antes eran inconcebibles.</a:t>
            </a:r>
          </a:p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Definir la tecnología que se requiere.</a:t>
            </a:r>
          </a:p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Habilidades de los docentes y de los alumnos.</a:t>
            </a:r>
          </a:p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Coste de implementación.</a:t>
            </a:r>
          </a:p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Cómo facilitar la aceptación.</a:t>
            </a:r>
          </a:p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- Cómo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medir el éxito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 Debe tomarse como un apoyo al resto de modalidades de aprendizaje: presencial, mixta, online. De igual forma, debe haber una interconexión con el resto de aprendizajes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 Se hace necesario un seguimiento continuo de cómo está transcurriendo la experiencia. Debe existir un canal que permita la retroalimentación del alumno y confirmar que la experiencia cumple su propósito educativo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  <a:endParaRPr lang="es-ES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467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1520" y="620688"/>
            <a:ext cx="87484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En la aplicación del ML debe fomentarse el aprendizaje con actividades contextualizadas, que impliquen búsqueda de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información, análisis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, organización, etc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 Fomentar la curiosidad, iniciativa y autonomía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 Fomentar actividades orientadas a la acción: el punto fuerte del ML es su portabilidad e inmediatez, por lo que debe potenciarse esta característica.</a:t>
            </a:r>
          </a:p>
          <a:p>
            <a:endParaRPr lang="es-ES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 Es básico contar con una “buena nube” que permita almacenar información, gestionar su trabajo, etc.</a:t>
            </a:r>
          </a:p>
          <a:p>
            <a:endParaRPr lang="es-ES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 Promover el uso del lenguaje audiovisual (fotos, videos, dibujos, etc.).</a:t>
            </a:r>
          </a:p>
        </p:txBody>
      </p:sp>
    </p:spTree>
    <p:extLst>
      <p:ext uri="{BB962C8B-B14F-4D97-AF65-F5344CB8AC3E}">
        <p14:creationId xmlns:p14="http://schemas.microsoft.com/office/powerpoint/2010/main" val="2226630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39552" y="260648"/>
            <a:ext cx="376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Ejemplos de uso del ML en la docencia:</a:t>
            </a:r>
            <a:endParaRPr lang="es-ES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987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963" y="860064"/>
            <a:ext cx="6084342" cy="571218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323528" y="260648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1F497C"/>
                </a:solidFill>
                <a:latin typeface="ComicSansMS-Bold"/>
              </a:rPr>
              <a:t>CARACTERÍSTICAS BÁSICAS DEL </a:t>
            </a:r>
            <a:r>
              <a:rPr lang="es-ES" b="1" dirty="0" smtClean="0">
                <a:solidFill>
                  <a:srgbClr val="1F497C"/>
                </a:solidFill>
                <a:latin typeface="ComicSansMS-Bold"/>
              </a:rPr>
              <a:t>MOBILE-LEARNING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692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23528" y="260648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1F497C"/>
                </a:solidFill>
                <a:latin typeface="ComicSansMS-Bold"/>
              </a:rPr>
              <a:t>CARACTERÍSTICAS BÁSICAS DEL MOBILE-LEARNING?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179512" y="836712"/>
            <a:ext cx="87849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Ubicuo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: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posibilidad de acceso desde cualquier lugar </a:t>
            </a:r>
            <a:r>
              <a:rPr lang="es-ES" sz="2000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y momento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Flexible: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se adapta a las necesidades de cada uno.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Portable: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su tamaño permite la movilidad con el usuario.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Inmediato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: posibilidad de acceso a la información en </a:t>
            </a:r>
            <a:r>
              <a:rPr lang="es-ES" sz="2000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cualquier momento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Motivante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: su uso potencia la motivación en el usuario.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Accesible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: en comparación con otras herramientas su coste </a:t>
            </a:r>
            <a:r>
              <a:rPr lang="es-ES" sz="2000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es más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bajo.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Activo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: potencia un papel más activo en el alumno.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Conectividad a internet: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permite el acceso a la </a:t>
            </a:r>
            <a:r>
              <a:rPr lang="es-ES" sz="2000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información en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la red.</a:t>
            </a:r>
          </a:p>
          <a:p>
            <a:pPr marL="92075" indent="-92075"/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Acceso a App: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permite la utilización de diversas Apps, </a:t>
            </a:r>
            <a:r>
              <a:rPr lang="es-ES" sz="2000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para el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aprendizaje, producción de contenido, etc.</a:t>
            </a:r>
          </a:p>
          <a:p>
            <a:pPr marL="92075" indent="-92075"/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Sensores multifunción: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dispone de sensores </a:t>
            </a:r>
            <a:r>
              <a:rPr lang="es-ES" sz="2000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tipo acelerómetro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, GPS, cámara, etc, que pueden enriquecer </a:t>
            </a:r>
            <a:r>
              <a:rPr lang="es-ES" sz="2000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los procesos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de aprendizaje.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Personales: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son propios de cada usuario, existe una </a:t>
            </a:r>
            <a:r>
              <a:rPr lang="es-ES" sz="2000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relación personal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hacia el mismo.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</a:t>
            </a:r>
            <a:r>
              <a:rPr lang="es-ES" sz="2000" b="1" dirty="0">
                <a:solidFill>
                  <a:srgbClr val="1F497C"/>
                </a:solidFill>
                <a:latin typeface="Arial Narrow" panose="020B0606020202030204" pitchFamily="34" charset="0"/>
              </a:rPr>
              <a:t>Pantalla táctil: </a:t>
            </a:r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permite otra serie de utilidades</a:t>
            </a:r>
            <a:r>
              <a:rPr lang="es-ES" sz="2000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  <a:r>
              <a:rPr lang="es-ES" sz="2000" b="1" dirty="0">
                <a:latin typeface="Arial Narrow" panose="020B0606020202030204" pitchFamily="34" charset="0"/>
              </a:rPr>
              <a:t> </a:t>
            </a:r>
            <a:endParaRPr lang="es-ES" sz="1200" b="1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38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3528" y="260648"/>
            <a:ext cx="4168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1F497C"/>
                </a:solidFill>
                <a:latin typeface="ComicSansMS-Bold"/>
              </a:rPr>
              <a:t>VENTAJAS DE SU USO EN EL AULA</a:t>
            </a:r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323528" y="908720"/>
            <a:ext cx="24416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1F497C"/>
                </a:solidFill>
                <a:latin typeface="ComicSansMS-Bold"/>
              </a:rPr>
              <a:t>Aspectos generales: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23528" y="1412776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Permite el acceso a la información cuándo sea necesario y dónde sea necesario.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Favorece la autonomía.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Favorece el aprendizaje centrado en el alumno y en el contexto.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Permite la multifuncionalidad, con los distintos sensores, video, acelerómetros, etc.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Aumenta la motivación del alumno.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Es de fácil uso y está integrado en la vida de los alumnos.</a:t>
            </a:r>
          </a:p>
          <a:p>
            <a:pPr marL="92075" indent="-92075"/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Facilita la comprensión de los conocimientos; incluye multimedia y está centrado en el entorno.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Atención a la diversidad.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Permite la utilización de juegos como apoyo a la enseñanza.</a:t>
            </a:r>
          </a:p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• Permiten una evaluación formativa y sumativa.</a:t>
            </a:r>
            <a:endParaRPr lang="es-E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592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3264" y="205320"/>
            <a:ext cx="61744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1F497C"/>
                </a:solidFill>
                <a:latin typeface="Arial Narrow" panose="020B0606020202030204" pitchFamily="34" charset="0"/>
              </a:rPr>
              <a:t>Resulta muy efectivo para los siguientes aprendizajes: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93264" y="570041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Basados en la resolución de problemas.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la adquisición de habilidades.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el trabajo de campo.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En instituciones culturales.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De idiomas.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Exploratorio.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Competencias transversales.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Continuo.</a:t>
            </a:r>
            <a:endParaRPr lang="es-ES" dirty="0">
              <a:latin typeface="Arial Narrow" panose="020B060602020203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3284" y="3113362"/>
            <a:ext cx="4172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ComicSansMS"/>
              </a:rPr>
              <a:t>Fomenta la interacción y comunicación</a:t>
            </a:r>
            <a:endParaRPr lang="es-E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93264" y="3482694"/>
            <a:ext cx="87507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Permite el intercambio de datos entre los alumnos y con el profesor, permite la publicación directa de</a:t>
            </a:r>
          </a:p>
          <a:p>
            <a:pPr marL="92075"/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contenidos y comentarios.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Fomenta la comunicación síncrona y asíncrona.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Permite el acceso a avisos, recordatorios, noticias, etc.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Facilita la retroalimentación y tutorización.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Favorece la creación de comunidades de aprendizaje.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Facilita el trabajo en equipo y la distribución de actividades.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Aumenta la comunicación profesor – alumno. Se crean nuevas formas de interacción.</a:t>
            </a:r>
          </a:p>
          <a:p>
            <a:pPr marL="92075" indent="-92075"/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Se pueden habilitar escenarios para que compartan información y trabajen en equipo: evernote, 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facebook, dropbox</a:t>
            </a:r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, google drive, etc.</a:t>
            </a:r>
            <a:endParaRPr lang="es-E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36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188640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FUNCIONALIDADES DEL DISPOSITIVO MÓVIL Y SU APLICACIÓN EN EDUCACIÓN.</a:t>
            </a:r>
            <a:endParaRPr lang="es-ES" dirty="0"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51520" y="557972"/>
            <a:ext cx="892899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Para </a:t>
            </a:r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crear listas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crear listas de clase de alumnos.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crear listas de tareas.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Algunas aplicaciones se sincronizan con varios dispositivos y 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se pueden </a:t>
            </a:r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compartir y enviar por email.</a:t>
            </a:r>
          </a:p>
          <a:p>
            <a:endParaRPr lang="es-ES" dirty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Para tomar notas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Sirve para añadir contenido en forma de notas.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Algunas aplicaciones se sincronizan con varios dispositivos y 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se pueden </a:t>
            </a:r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compartir y enviar por email.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Mejora la productividad.</a:t>
            </a:r>
          </a:p>
          <a:p>
            <a:endParaRPr lang="es-ES" dirty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Para tomar notas </a:t>
            </a:r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a mano</a:t>
            </a:r>
            <a:endParaRPr lang="es-ES" b="1" dirty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Sirve para añadir contenido en forma de notas pero a mano, no con 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el teclado</a:t>
            </a:r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Algunas aplicaciones se sincronizan con varios dispositivos y 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se pueden </a:t>
            </a:r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compartir y enviar por email.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Mejora la productividad.</a:t>
            </a:r>
          </a:p>
          <a:p>
            <a:endParaRPr lang="es-ES" b="1" dirty="0" smtClean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Para </a:t>
            </a:r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gestión de la clase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Sirve a modo de libreta del profesor.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Pueden incluirse fichas de alumnos, calendarios, calificaciones, 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notas, marcas </a:t>
            </a:r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de asistencia.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Algunas aplicaciones permiten la exportación a Excel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  <a:endParaRPr lang="es-ES" dirty="0">
              <a:solidFill>
                <a:srgbClr val="1F497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18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188640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Para crear contenidos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hacer textos.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hacer mapas conceptuales.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hacer posters.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añadir fotos, vídeos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crear gráficos.</a:t>
            </a:r>
          </a:p>
          <a:p>
            <a:pPr marL="92075" indent="-92075"/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Algunas aplicaciones se sincronizan con 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varios dispositivos </a:t>
            </a:r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y 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se pueden </a:t>
            </a:r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compartir y enviar por email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</a:p>
          <a:p>
            <a:pPr marL="92075" indent="-92075"/>
            <a:endParaRPr lang="es-ES" dirty="0" smtClean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Para crear presentaciones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mostrar presentaciones a los alumnos y 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viceversa</a:t>
            </a:r>
          </a:p>
          <a:p>
            <a:endParaRPr lang="es-ES" dirty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Para utilizar </a:t>
            </a:r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realidad aumentada</a:t>
            </a:r>
            <a:endParaRPr lang="es-ES" b="1" dirty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obtener información a través de objetos o etiquetas.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añadir información a objetos o etiquetas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dirty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Para utilizar Redes Sociales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generar comunidades de aprendizaje y fomentar un papel 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activo en </a:t>
            </a:r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el alumno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dirty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Para la realización de fotografías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capturar fotos para presentaciones.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hacer trabajos de campo.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Como complemento a la realidad aumentada.</a:t>
            </a:r>
          </a:p>
        </p:txBody>
      </p:sp>
    </p:spTree>
    <p:extLst>
      <p:ext uri="{BB962C8B-B14F-4D97-AF65-F5344CB8AC3E}">
        <p14:creationId xmlns:p14="http://schemas.microsoft.com/office/powerpoint/2010/main" val="779900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1520" y="332656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Para hacer </a:t>
            </a:r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grabaciones </a:t>
            </a:r>
            <a:r>
              <a:rPr lang="pt-BR" b="1" dirty="0">
                <a:solidFill>
                  <a:srgbClr val="1F497C"/>
                </a:solidFill>
                <a:latin typeface="Arial Narrow" panose="020B0606020202030204" pitchFamily="34" charset="0"/>
              </a:rPr>
              <a:t>de audio o programa </a:t>
            </a:r>
            <a:r>
              <a:rPr lang="pt-BR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de </a:t>
            </a:r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radio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capturar fotos para presentaciones.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hacer trabajos de campo.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Como complemento a la realidad aumentada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hacer programas de radio, entrevistas.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Permite introducir música y sonidos preestablecidos.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Algunas aplicaciones emiten en directo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b="1" dirty="0" smtClean="0"/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Para hacer grabacionesde vídeo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grabar vídeo.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Hacer montajes.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Podcast.</a:t>
            </a:r>
          </a:p>
          <a:p>
            <a:endParaRPr lang="es-ES" dirty="0" smtClean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Para geolocalización a través de sensores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Conocer posición geográfica.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Medir la aceleración y las fuerzas inducidas por la gravedad. Detectar el movimiento y el giro.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Permitir cambiar la orientación del dispositivo.</a:t>
            </a:r>
          </a:p>
          <a:p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• Para cuantificar en fuerza o dirección la señal magnética de </a:t>
            </a:r>
            <a:r>
              <a:rPr lang="es-ES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una muestra</a:t>
            </a:r>
            <a:r>
              <a:rPr lang="es-ES" dirty="0">
                <a:solidFill>
                  <a:srgbClr val="1F497C"/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b="1" dirty="0">
              <a:solidFill>
                <a:srgbClr val="1F497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5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260648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¿QUÉ AP0RTAN LAS REDES SOCIALES MÓVILES</a:t>
            </a:r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?</a:t>
            </a:r>
          </a:p>
          <a:p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Las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redes sociales transforman el papel del alumno, de un agente pasivo a un participante activo que comparte y participa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UBICUIDAD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El acceso a las redes a través de un PC, no refleja la realidad y la movilidad de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las personas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 Por lo que los dispositivos móviles, por su ubicuidad, son el aliado perfecto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para sacar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el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máximo aprovechamiento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en las condiciones de movilidad actuales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endParaRPr lang="es-ES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INFORMACIÓN DE </a:t>
            </a:r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SENSORES</a:t>
            </a:r>
            <a:endParaRPr lang="es-ES" b="1" dirty="0">
              <a:solidFill>
                <a:srgbClr val="1F497C"/>
              </a:solidFill>
              <a:latin typeface="Arial Narrow" panose="020B0606020202030204" pitchFamily="34" charset="0"/>
            </a:endParaRP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La integración de los sensores que aportan los dispositivos móviles, ofrecen 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mayores recursos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para enriquecer el proceso de aprendizaje: geolocalicación, fotos, videos, etc.</a:t>
            </a:r>
          </a:p>
          <a:p>
            <a:endParaRPr lang="es-ES" dirty="0" smtClean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es-ES" b="1" dirty="0">
                <a:solidFill>
                  <a:srgbClr val="1F497C"/>
                </a:solidFill>
                <a:latin typeface="Arial Narrow" panose="020B0606020202030204" pitchFamily="34" charset="0"/>
              </a:rPr>
              <a:t>Usos educativos de las redes sociales móviles</a:t>
            </a:r>
            <a:r>
              <a:rPr lang="es-ES" b="1" dirty="0" smtClean="0">
                <a:solidFill>
                  <a:srgbClr val="1F497C"/>
                </a:solidFill>
                <a:latin typeface="Arial Narrow" panose="020B0606020202030204" pitchFamily="34" charset="0"/>
              </a:rPr>
              <a:t>: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•Permiten la compartición de recursos de forma inmediata: videos, imágenes, audio.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•Favorecen la comunicación entre los alumnos y con el profesor.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•Facilitan el trabajo en grupo: el usuario tiene acceso en cualquier momento y lugar.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•Facilitan debates educativos sobre la materia.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•Favorecen la investigación.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•Permiten la conexión de aplicaciones externas.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•Aumentan la motivación del alumnado.</a:t>
            </a:r>
          </a:p>
          <a:p>
            <a:r>
              <a:rPr lang="es-ES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•Facilitan la creación de comunidades de aprendizaje centradas en la temática concreta del curso.</a:t>
            </a:r>
          </a:p>
        </p:txBody>
      </p:sp>
    </p:spTree>
    <p:extLst>
      <p:ext uri="{BB962C8B-B14F-4D97-AF65-F5344CB8AC3E}">
        <p14:creationId xmlns:p14="http://schemas.microsoft.com/office/powerpoint/2010/main" val="2048413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1663</Words>
  <Application>Microsoft Office PowerPoint</Application>
  <PresentationFormat>Presentación en pantalla (4:3)</PresentationFormat>
  <Paragraphs>167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ComicSansMS</vt:lpstr>
      <vt:lpstr>ComicSansMS-Bold</vt:lpstr>
      <vt:lpstr>SymbolMT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jmil_</dc:creator>
  <cp:lastModifiedBy>José Manuel Izquierdo Lao</cp:lastModifiedBy>
  <cp:revision>47</cp:revision>
  <dcterms:created xsi:type="dcterms:W3CDTF">2017-10-04T01:38:22Z</dcterms:created>
  <dcterms:modified xsi:type="dcterms:W3CDTF">2017-10-24T10:20:30Z</dcterms:modified>
</cp:coreProperties>
</file>